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1" r:id="rId6"/>
    <p:sldId id="262" r:id="rId7"/>
    <p:sldId id="263" r:id="rId8"/>
    <p:sldId id="265" r:id="rId9"/>
    <p:sldId id="257" r:id="rId10"/>
    <p:sldId id="266" r:id="rId11"/>
    <p:sldId id="25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20 </a:t>
            </a:r>
            <a:r>
              <a:rPr lang="en-US" sz="3600" dirty="0" err="1" smtClean="0">
                <a:latin typeface="Kristen ITC" pitchFamily="66" charset="0"/>
              </a:rPr>
              <a:t>avril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conjugate the verb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; </a:t>
            </a:r>
            <a:r>
              <a:rPr lang="en-US" sz="2800" i="1" dirty="0" smtClean="0"/>
              <a:t>use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+ infinitive to tell what you are going to </a:t>
            </a:r>
            <a:r>
              <a:rPr lang="en-US" sz="2800" i="1" dirty="0" smtClean="0"/>
              <a:t>d</a:t>
            </a:r>
            <a:r>
              <a:rPr lang="en-US" sz="2800" i="1" dirty="0" smtClean="0"/>
              <a:t>o in the near future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438400"/>
            <a:ext cx="4648200" cy="36009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17, page 164.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Kristen ITC" pitchFamily="66" charset="0"/>
              </a:rPr>
              <a:t>Phrases </a:t>
            </a:r>
            <a:r>
              <a:rPr lang="en-US" sz="3600" dirty="0" err="1" smtClean="0">
                <a:solidFill>
                  <a:srgbClr val="FF0000"/>
                </a:solidFill>
                <a:latin typeface="Kristen ITC" pitchFamily="66" charset="0"/>
              </a:rPr>
              <a:t>complètes</a:t>
            </a:r>
            <a:endParaRPr lang="en-US" sz="3600" dirty="0" smtClean="0">
              <a:solidFill>
                <a:srgbClr val="FF0000"/>
              </a:solidFill>
              <a:latin typeface="Kristen ITC" pitchFamily="66" charset="0"/>
            </a:endParaRP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Répondez</a:t>
            </a:r>
            <a:r>
              <a:rPr lang="en-US" sz="3600" dirty="0" smtClean="0">
                <a:latin typeface="Kristen ITC" pitchFamily="66" charset="0"/>
              </a:rPr>
              <a:t> avec “nous”</a:t>
            </a:r>
            <a:endParaRPr lang="en-US" sz="36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523220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u="sng" dirty="0" smtClean="0">
                <a:latin typeface="Kristen ITC" pitchFamily="66" charset="0"/>
              </a:rPr>
              <a:t>Donnez des activités en français: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 flipV="1">
            <a:off x="1143000" y="2590800"/>
            <a:ext cx="6705600" cy="76200"/>
          </a:xfrm>
          <a:prstGeom prst="straightConnector1">
            <a:avLst/>
          </a:prstGeom>
          <a:ln w="15240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523220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u="sng" dirty="0" smtClean="0">
                <a:latin typeface="Kristen ITC" pitchFamily="66" charset="0"/>
              </a:rPr>
              <a:t>Ecrivez un dialogue – </a:t>
            </a:r>
            <a:r>
              <a:rPr lang="fr-FR" sz="2800" u="sng" dirty="0" err="1" smtClean="0">
                <a:latin typeface="Kristen ITC" pitchFamily="66" charset="0"/>
              </a:rPr>
              <a:t>see</a:t>
            </a:r>
            <a:r>
              <a:rPr lang="fr-FR" sz="2800" u="sng" dirty="0" smtClean="0">
                <a:latin typeface="Kristen ITC" pitchFamily="66" charset="0"/>
              </a:rPr>
              <a:t> page 165 for help</a:t>
            </a:r>
            <a:r>
              <a:rPr lang="fr-FR" sz="2800" dirty="0" smtClean="0">
                <a:latin typeface="Kristen ITC" pitchFamily="66" charset="0"/>
              </a:rPr>
              <a:t>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143000"/>
            <a:ext cx="8763000" cy="550920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On a </a:t>
            </a:r>
            <a:r>
              <a:rPr lang="fr-FR" sz="3200" dirty="0" err="1" smtClean="0">
                <a:latin typeface="Kristen ITC" pitchFamily="66" charset="0"/>
              </a:rPr>
              <a:t>sheet</a:t>
            </a:r>
            <a:r>
              <a:rPr lang="fr-FR" sz="3200" dirty="0" smtClean="0">
                <a:latin typeface="Kristen ITC" pitchFamily="66" charset="0"/>
              </a:rPr>
              <a:t> of </a:t>
            </a:r>
            <a:r>
              <a:rPr lang="fr-FR" sz="3200" dirty="0" err="1" smtClean="0">
                <a:latin typeface="Kristen ITC" pitchFamily="66" charset="0"/>
              </a:rPr>
              <a:t>paper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draw</a:t>
            </a:r>
            <a:r>
              <a:rPr lang="fr-FR" sz="3200" dirty="0" smtClean="0">
                <a:latin typeface="Kristen ITC" pitchFamily="66" charset="0"/>
              </a:rPr>
              <a:t> a mini-</a:t>
            </a:r>
            <a:r>
              <a:rPr lang="fr-FR" sz="3200" dirty="0" err="1" smtClean="0">
                <a:latin typeface="Kristen ITC" pitchFamily="66" charset="0"/>
              </a:rPr>
              <a:t>comic</a:t>
            </a:r>
            <a:r>
              <a:rPr lang="fr-FR" sz="3200" dirty="0" smtClean="0">
                <a:latin typeface="Kristen ITC" pitchFamily="66" charset="0"/>
              </a:rPr>
              <a:t> in </a:t>
            </a:r>
            <a:r>
              <a:rPr lang="fr-FR" sz="3200" dirty="0" err="1" smtClean="0">
                <a:latin typeface="Kristen ITC" pitchFamily="66" charset="0"/>
              </a:rPr>
              <a:t>which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characters</a:t>
            </a:r>
            <a:r>
              <a:rPr lang="fr-FR" sz="3200" dirty="0" smtClean="0">
                <a:latin typeface="Kristen ITC" pitchFamily="66" charset="0"/>
              </a:rPr>
              <a:t> talk about </a:t>
            </a:r>
            <a:r>
              <a:rPr lang="fr-FR" sz="3200" dirty="0" err="1" smtClean="0">
                <a:latin typeface="Kristen ITC" pitchFamily="66" charset="0"/>
              </a:rPr>
              <a:t>three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activities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they</a:t>
            </a:r>
            <a:r>
              <a:rPr lang="fr-FR" sz="3200" dirty="0" smtClean="0">
                <a:latin typeface="Kristen ITC" pitchFamily="66" charset="0"/>
              </a:rPr>
              <a:t> are </a:t>
            </a:r>
            <a:r>
              <a:rPr lang="fr-FR" sz="3200" dirty="0" err="1" smtClean="0">
                <a:latin typeface="Kristen ITC" pitchFamily="66" charset="0"/>
              </a:rPr>
              <a:t>going</a:t>
            </a:r>
            <a:r>
              <a:rPr lang="fr-FR" sz="3200" dirty="0" smtClean="0">
                <a:latin typeface="Kristen ITC" pitchFamily="66" charset="0"/>
              </a:rPr>
              <a:t>/are not </a:t>
            </a:r>
            <a:r>
              <a:rPr lang="fr-FR" sz="3200" dirty="0" err="1" smtClean="0">
                <a:latin typeface="Kristen ITC" pitchFamily="66" charset="0"/>
              </a:rPr>
              <a:t>going</a:t>
            </a:r>
            <a:r>
              <a:rPr lang="fr-FR" sz="3200" dirty="0" smtClean="0">
                <a:latin typeface="Kristen ITC" pitchFamily="66" charset="0"/>
              </a:rPr>
              <a:t> to do </a:t>
            </a:r>
            <a:r>
              <a:rPr lang="fr-FR" sz="3200" dirty="0" err="1" smtClean="0">
                <a:latin typeface="Kristen ITC" pitchFamily="66" charset="0"/>
              </a:rPr>
              <a:t>later</a:t>
            </a:r>
            <a:r>
              <a:rPr lang="fr-FR" sz="3200" dirty="0" smtClean="0">
                <a:latin typeface="Kristen ITC" pitchFamily="66" charset="0"/>
              </a:rPr>
              <a:t>.  You must have </a:t>
            </a:r>
            <a:r>
              <a:rPr lang="fr-FR" sz="3200" dirty="0" err="1" smtClean="0">
                <a:latin typeface="Kristen ITC" pitchFamily="66" charset="0"/>
              </a:rPr>
              <a:t>at</a:t>
            </a:r>
            <a:r>
              <a:rPr lang="fr-FR" sz="3200" dirty="0" smtClean="0">
                <a:latin typeface="Kristen ITC" pitchFamily="66" charset="0"/>
              </a:rPr>
              <a:t> least one question in the </a:t>
            </a:r>
            <a:r>
              <a:rPr lang="fr-FR" sz="3200" dirty="0" err="1" smtClean="0">
                <a:latin typeface="Kristen ITC" pitchFamily="66" charset="0"/>
              </a:rPr>
              <a:t>comic</a:t>
            </a:r>
            <a:r>
              <a:rPr lang="fr-FR" sz="3200" dirty="0" smtClean="0">
                <a:latin typeface="Kristen ITC" pitchFamily="66" charset="0"/>
              </a:rPr>
              <a:t> and one « ne…pas »</a:t>
            </a:r>
          </a:p>
          <a:p>
            <a:endParaRPr lang="fr-FR" sz="3200" dirty="0" smtClean="0">
              <a:latin typeface="Kristen ITC" pitchFamily="66" charset="0"/>
            </a:endParaRPr>
          </a:p>
          <a:p>
            <a:r>
              <a:rPr lang="fr-FR" sz="3200" i="1" dirty="0" smtClean="0">
                <a:latin typeface="Kristen ITC" pitchFamily="66" charset="0"/>
              </a:rPr>
              <a:t>EX: Are </a:t>
            </a:r>
            <a:r>
              <a:rPr lang="fr-FR" sz="3200" i="1" dirty="0" err="1" smtClean="0">
                <a:latin typeface="Kristen ITC" pitchFamily="66" charset="0"/>
              </a:rPr>
              <a:t>you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r>
              <a:rPr lang="fr-FR" sz="3200" i="1" dirty="0" err="1" smtClean="0">
                <a:latin typeface="Kristen ITC" pitchFamily="66" charset="0"/>
              </a:rPr>
              <a:t>going</a:t>
            </a:r>
            <a:r>
              <a:rPr lang="fr-FR" sz="3200" i="1" dirty="0" smtClean="0">
                <a:latin typeface="Kristen ITC" pitchFamily="66" charset="0"/>
              </a:rPr>
              <a:t> to </a:t>
            </a:r>
            <a:r>
              <a:rPr lang="fr-FR" sz="3200" i="1" dirty="0" err="1" smtClean="0">
                <a:latin typeface="Kristen ITC" pitchFamily="66" charset="0"/>
              </a:rPr>
              <a:t>eat</a:t>
            </a:r>
            <a:r>
              <a:rPr lang="fr-FR" sz="3200" i="1" dirty="0" smtClean="0">
                <a:latin typeface="Kristen ITC" pitchFamily="66" charset="0"/>
              </a:rPr>
              <a:t> lunch in the cafeteria?  No, I </a:t>
            </a:r>
            <a:r>
              <a:rPr lang="fr-FR" sz="3200" i="1" dirty="0" err="1" smtClean="0">
                <a:latin typeface="Kristen ITC" pitchFamily="66" charset="0"/>
              </a:rPr>
              <a:t>am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r>
              <a:rPr lang="fr-FR" sz="3200" i="1" dirty="0" err="1" smtClean="0">
                <a:latin typeface="Kristen ITC" pitchFamily="66" charset="0"/>
              </a:rPr>
              <a:t>going</a:t>
            </a:r>
            <a:r>
              <a:rPr lang="fr-FR" sz="3200" i="1" dirty="0" smtClean="0">
                <a:latin typeface="Kristen ITC" pitchFamily="66" charset="0"/>
              </a:rPr>
              <a:t> to </a:t>
            </a:r>
            <a:r>
              <a:rPr lang="fr-FR" sz="3200" i="1" dirty="0" err="1" smtClean="0">
                <a:latin typeface="Kristen ITC" pitchFamily="66" charset="0"/>
              </a:rPr>
              <a:t>eat</a:t>
            </a:r>
            <a:r>
              <a:rPr lang="fr-FR" sz="3200" i="1" dirty="0" smtClean="0">
                <a:latin typeface="Kristen ITC" pitchFamily="66" charset="0"/>
              </a:rPr>
              <a:t> lunch in the </a:t>
            </a:r>
            <a:r>
              <a:rPr lang="fr-FR" sz="3200" i="1" dirty="0" err="1" smtClean="0">
                <a:latin typeface="Kristen ITC" pitchFamily="66" charset="0"/>
              </a:rPr>
              <a:t>hallway</a:t>
            </a:r>
            <a:r>
              <a:rPr lang="fr-FR" sz="3200" i="1" dirty="0" smtClean="0">
                <a:latin typeface="Kristen ITC" pitchFamily="66" charset="0"/>
              </a:rPr>
              <a:t>.  Are </a:t>
            </a:r>
            <a:r>
              <a:rPr lang="fr-FR" sz="3200" i="1" dirty="0" err="1" smtClean="0">
                <a:latin typeface="Kristen ITC" pitchFamily="66" charset="0"/>
              </a:rPr>
              <a:t>you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r>
              <a:rPr lang="fr-FR" sz="3200" i="1" dirty="0" err="1" smtClean="0">
                <a:latin typeface="Kristen ITC" pitchFamily="66" charset="0"/>
              </a:rPr>
              <a:t>going</a:t>
            </a:r>
            <a:r>
              <a:rPr lang="fr-FR" sz="3200" i="1" dirty="0" smtClean="0">
                <a:latin typeface="Kristen ITC" pitchFamily="66" charset="0"/>
              </a:rPr>
              <a:t> to go to Mr. Mainland </a:t>
            </a:r>
            <a:r>
              <a:rPr lang="fr-FR" sz="3200" i="1" dirty="0" err="1" smtClean="0">
                <a:latin typeface="Kristen ITC" pitchFamily="66" charset="0"/>
              </a:rPr>
              <a:t>after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r>
              <a:rPr lang="fr-FR" sz="3200" i="1" dirty="0" err="1" smtClean="0">
                <a:latin typeface="Kristen ITC" pitchFamily="66" charset="0"/>
              </a:rPr>
              <a:t>school</a:t>
            </a:r>
            <a:r>
              <a:rPr lang="fr-FR" sz="3200" i="1" dirty="0" smtClean="0">
                <a:latin typeface="Kristen ITC" pitchFamily="66" charset="0"/>
              </a:rPr>
              <a:t>?  </a:t>
            </a:r>
            <a:r>
              <a:rPr lang="fr-FR" sz="3200" i="1" dirty="0" err="1" smtClean="0">
                <a:latin typeface="Kristen ITC" pitchFamily="66" charset="0"/>
              </a:rPr>
              <a:t>Yes</a:t>
            </a:r>
            <a:r>
              <a:rPr lang="fr-FR" sz="3200" i="1" dirty="0" smtClean="0">
                <a:latin typeface="Kristen ITC" pitchFamily="66" charset="0"/>
              </a:rPr>
              <a:t>, I </a:t>
            </a:r>
            <a:r>
              <a:rPr lang="fr-FR" sz="3200" i="1" dirty="0" err="1" smtClean="0">
                <a:latin typeface="Kristen ITC" pitchFamily="66" charset="0"/>
              </a:rPr>
              <a:t>am</a:t>
            </a:r>
            <a:r>
              <a:rPr lang="fr-FR" sz="3200" i="1" dirty="0" smtClean="0">
                <a:latin typeface="Kristen ITC" pitchFamily="66" charset="0"/>
              </a:rPr>
              <a:t> </a:t>
            </a:r>
            <a:r>
              <a:rPr lang="fr-FR" sz="3200" i="1" dirty="0" err="1" smtClean="0">
                <a:latin typeface="Kristen ITC" pitchFamily="66" charset="0"/>
              </a:rPr>
              <a:t>going</a:t>
            </a:r>
            <a:r>
              <a:rPr lang="fr-FR" sz="3200" i="1" dirty="0" smtClean="0">
                <a:latin typeface="Kristen ITC" pitchFamily="66" charset="0"/>
              </a:rPr>
              <a:t> to go </a:t>
            </a:r>
            <a:r>
              <a:rPr lang="fr-FR" sz="3200" i="1" dirty="0" err="1" smtClean="0">
                <a:latin typeface="Kristen ITC" pitchFamily="66" charset="0"/>
              </a:rPr>
              <a:t>there</a:t>
            </a:r>
            <a:r>
              <a:rPr lang="fr-FR" sz="3200" i="1" dirty="0" smtClean="0">
                <a:latin typeface="Kristen ITC" pitchFamily="66" charset="0"/>
              </a:rPr>
              <a:t>.</a:t>
            </a:r>
            <a:endParaRPr lang="fr-FR" sz="3200" i="1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5879090"/>
            <a:ext cx="685800" cy="9789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50810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err="1" smtClean="0">
                <a:latin typeface="Kristen ITC" pitchFamily="66" charset="0"/>
              </a:rPr>
              <a:t>Aller</a:t>
            </a:r>
            <a:r>
              <a:rPr lang="en-US" sz="3600" b="1" u="sng" dirty="0" smtClean="0">
                <a:latin typeface="Kristen ITC" pitchFamily="66" charset="0"/>
              </a:rPr>
              <a:t> + </a:t>
            </a:r>
            <a:r>
              <a:rPr lang="en-US" sz="3600" b="1" u="sng" dirty="0" err="1" smtClean="0">
                <a:latin typeface="Kristen ITC" pitchFamily="66" charset="0"/>
              </a:rPr>
              <a:t>infinitf</a:t>
            </a:r>
            <a:r>
              <a:rPr lang="en-US" sz="3600" b="1" u="sng" dirty="0" smtClean="0">
                <a:latin typeface="Kristen ITC" pitchFamily="66" charset="0"/>
              </a:rPr>
              <a:t> – page 165</a:t>
            </a:r>
          </a:p>
          <a:p>
            <a:pPr algn="ctr"/>
            <a:r>
              <a:rPr lang="en-US" sz="2800" i="1" dirty="0" err="1" smtClean="0">
                <a:latin typeface="Kristen ITC" pitchFamily="66" charset="0"/>
              </a:rPr>
              <a:t>Sortez</a:t>
            </a:r>
            <a:r>
              <a:rPr lang="en-US" sz="2800" i="1" dirty="0" smtClean="0">
                <a:latin typeface="Kristen ITC" pitchFamily="66" charset="0"/>
              </a:rPr>
              <a:t> un </a:t>
            </a:r>
            <a:r>
              <a:rPr lang="en-US" sz="2800" i="1" dirty="0" err="1" smtClean="0">
                <a:latin typeface="Kristen ITC" pitchFamily="66" charset="0"/>
              </a:rPr>
              <a:t>papier</a:t>
            </a:r>
            <a:endParaRPr lang="en-US" sz="2800" i="1" dirty="0" smtClean="0">
              <a:latin typeface="Kristen ITC" pitchFamily="66" charset="0"/>
            </a:endParaRPr>
          </a:p>
          <a:p>
            <a:pPr algn="ctr"/>
            <a:r>
              <a:rPr lang="en-US" sz="2800" i="1" dirty="0" err="1" smtClean="0">
                <a:latin typeface="Kristen ITC" pitchFamily="66" charset="0"/>
              </a:rPr>
              <a:t>Mettez</a:t>
            </a:r>
            <a:r>
              <a:rPr lang="en-US" sz="2800" i="1" dirty="0" smtClean="0">
                <a:latin typeface="Kristen ITC" pitchFamily="66" charset="0"/>
              </a:rPr>
              <a:t> les phrases </a:t>
            </a:r>
            <a:r>
              <a:rPr lang="en-US" sz="2800" i="1" u="sng" dirty="0" smtClean="0">
                <a:latin typeface="Kristen ITC" pitchFamily="66" charset="0"/>
              </a:rPr>
              <a:t>en </a:t>
            </a:r>
            <a:r>
              <a:rPr lang="en-US" sz="2800" i="1" u="sng" dirty="0" err="1" smtClean="0">
                <a:latin typeface="Kristen ITC" pitchFamily="66" charset="0"/>
              </a:rPr>
              <a:t>anglais</a:t>
            </a:r>
            <a:endParaRPr lang="en-US" sz="2800" i="1" u="sng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133600"/>
            <a:ext cx="84582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1.  Je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vais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déjeuner</a:t>
            </a:r>
            <a:r>
              <a:rPr lang="fr-FR" sz="4000" dirty="0" smtClean="0">
                <a:latin typeface="Kristen ITC" pitchFamily="66" charset="0"/>
              </a:rPr>
              <a:t> dans la cantine aujourd’hui.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4800" y="3962400"/>
            <a:ext cx="6934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2.  Les élèves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vont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étudier</a:t>
            </a:r>
            <a:r>
              <a:rPr lang="fr-FR" sz="4000" dirty="0" smtClean="0">
                <a:latin typeface="Kristen ITC" pitchFamily="66" charset="0"/>
              </a:rPr>
              <a:t>.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5181600"/>
            <a:ext cx="68580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3.  L’examen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être</a:t>
            </a:r>
            <a:r>
              <a:rPr lang="fr-FR" sz="4000" dirty="0" smtClean="0">
                <a:latin typeface="Kristen ITC" pitchFamily="66" charset="0"/>
              </a:rPr>
              <a:t> difficile!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38499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Kristen ITC" pitchFamily="66" charset="0"/>
              </a:rPr>
              <a:t>Copiez</a:t>
            </a:r>
            <a:r>
              <a:rPr lang="en-US" sz="2800" dirty="0" smtClean="0">
                <a:latin typeface="Kristen ITC" pitchFamily="66" charset="0"/>
              </a:rPr>
              <a:t> la phrase.  Then, say whether it is taking place “</a:t>
            </a:r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” (now) or </a:t>
            </a:r>
            <a:r>
              <a:rPr lang="en-US" sz="2800" dirty="0" err="1" smtClean="0">
                <a:latin typeface="Kristen ITC" pitchFamily="66" charset="0"/>
              </a:rPr>
              <a:t>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soir</a:t>
            </a:r>
            <a:r>
              <a:rPr lang="en-US" sz="2800" dirty="0" smtClean="0">
                <a:latin typeface="Kristen ITC" pitchFamily="66" charset="0"/>
              </a:rPr>
              <a:t>” (this evening)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057400"/>
            <a:ext cx="8458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1. Je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vais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regarder</a:t>
            </a:r>
            <a:r>
              <a:rPr lang="fr-FR" sz="4000" dirty="0" smtClean="0">
                <a:latin typeface="Kristen ITC" pitchFamily="66" charset="0"/>
              </a:rPr>
              <a:t> la télé.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200400"/>
            <a:ext cx="69342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2.  Nous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passons</a:t>
            </a:r>
            <a:r>
              <a:rPr lang="fr-FR" sz="4000" dirty="0" smtClean="0">
                <a:latin typeface="Kristen ITC" pitchFamily="66" charset="0"/>
              </a:rPr>
              <a:t> un examen.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4953000"/>
            <a:ext cx="68580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3. Vous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allez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aller</a:t>
            </a:r>
            <a:r>
              <a:rPr lang="fr-FR" sz="4000" dirty="0" smtClean="0">
                <a:latin typeface="Kristen ITC" pitchFamily="66" charset="0"/>
              </a:rPr>
              <a:t> au cinéma.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err="1" smtClean="0">
                <a:latin typeface="Kristen ITC" pitchFamily="66" charset="0"/>
              </a:rPr>
              <a:t>Aller</a:t>
            </a:r>
            <a:r>
              <a:rPr lang="en-US" sz="3600" b="1" u="sng" dirty="0" smtClean="0">
                <a:latin typeface="Kristen ITC" pitchFamily="66" charset="0"/>
              </a:rPr>
              <a:t> + </a:t>
            </a:r>
            <a:r>
              <a:rPr lang="en-US" sz="3600" b="1" u="sng" dirty="0" err="1" smtClean="0">
                <a:latin typeface="Kristen ITC" pitchFamily="66" charset="0"/>
              </a:rPr>
              <a:t>infinitf</a:t>
            </a:r>
            <a:endParaRPr lang="en-US" sz="3600" b="1" u="sng" dirty="0" smtClean="0">
              <a:latin typeface="Kristen ITC" pitchFamily="66" charset="0"/>
            </a:endParaRPr>
          </a:p>
          <a:p>
            <a:pPr algn="ctr"/>
            <a:r>
              <a:rPr lang="en-US" sz="2800" i="1" dirty="0" err="1" smtClean="0">
                <a:latin typeface="Kristen ITC" pitchFamily="66" charset="0"/>
              </a:rPr>
              <a:t>Copiez</a:t>
            </a:r>
            <a:r>
              <a:rPr lang="en-US" sz="2800" i="1" dirty="0" smtClean="0">
                <a:latin typeface="Kristen ITC" pitchFamily="66" charset="0"/>
              </a:rPr>
              <a:t>:</a:t>
            </a:r>
            <a:endParaRPr lang="en-US" sz="2800" i="1" u="sng" dirty="0">
              <a:latin typeface="Kristen ITC" pitchFamily="66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52397" y="1828800"/>
          <a:ext cx="8686805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533"/>
                <a:gridCol w="791409"/>
                <a:gridCol w="791409"/>
                <a:gridCol w="791409"/>
                <a:gridCol w="791409"/>
                <a:gridCol w="791409"/>
                <a:gridCol w="791409"/>
                <a:gridCol w="791409"/>
                <a:gridCol w="791409"/>
              </a:tblGrid>
              <a:tr h="370840"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1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2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3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4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5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6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7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8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latin typeface="Kristen ITC" pitchFamily="66" charset="0"/>
                        </a:rPr>
                        <a:t>Maintenant</a:t>
                      </a:r>
                      <a:endParaRPr lang="en-US" sz="2800" b="1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(now)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latin typeface="Kristen ITC" pitchFamily="66" charset="0"/>
                        </a:rPr>
                        <a:t>Ce</a:t>
                      </a:r>
                      <a:r>
                        <a:rPr lang="en-US" sz="2800" b="1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800" b="1" dirty="0" err="1" smtClean="0">
                          <a:latin typeface="Kristen ITC" pitchFamily="66" charset="0"/>
                        </a:rPr>
                        <a:t>soir</a:t>
                      </a:r>
                      <a:endParaRPr lang="en-US" sz="2800" b="1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(this evening)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38499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écoutez</a:t>
            </a:r>
            <a:r>
              <a:rPr lang="en-US" sz="2800" dirty="0" smtClean="0">
                <a:latin typeface="Kristen ITC" pitchFamily="66" charset="0"/>
              </a:rPr>
              <a:t> la cassette et </a:t>
            </a:r>
            <a:r>
              <a:rPr lang="en-US" sz="2800" dirty="0" err="1" smtClean="0">
                <a:latin typeface="Kristen ITC" pitchFamily="66" charset="0"/>
              </a:rPr>
              <a:t>regardez</a:t>
            </a:r>
            <a:r>
              <a:rPr lang="en-US" sz="2800" dirty="0" smtClean="0">
                <a:latin typeface="Kristen ITC" pitchFamily="66" charset="0"/>
              </a:rPr>
              <a:t> les phrases.  Ne les </a:t>
            </a:r>
            <a:r>
              <a:rPr lang="en-US" sz="2800" dirty="0" err="1" smtClean="0">
                <a:latin typeface="Kristen ITC" pitchFamily="66" charset="0"/>
              </a:rPr>
              <a:t>copiez</a:t>
            </a:r>
            <a:r>
              <a:rPr lang="en-US" sz="2800" dirty="0" smtClean="0">
                <a:latin typeface="Kristen ITC" pitchFamily="66" charset="0"/>
              </a:rPr>
              <a:t> pas!!  Just check off “</a:t>
            </a:r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” </a:t>
            </a:r>
            <a:r>
              <a:rPr lang="en-US" sz="2800" dirty="0" err="1" smtClean="0">
                <a:latin typeface="Kristen ITC" pitchFamily="66" charset="0"/>
              </a:rPr>
              <a:t>ou</a:t>
            </a:r>
            <a:r>
              <a:rPr lang="en-US" sz="2800" dirty="0" smtClean="0">
                <a:latin typeface="Kristen ITC" pitchFamily="66" charset="0"/>
              </a:rPr>
              <a:t> “</a:t>
            </a:r>
            <a:r>
              <a:rPr lang="en-US" sz="2800" dirty="0" err="1" smtClean="0">
                <a:latin typeface="Kristen ITC" pitchFamily="66" charset="0"/>
              </a:rPr>
              <a:t>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soir</a:t>
            </a:r>
            <a:r>
              <a:rPr lang="en-US" sz="2800" dirty="0" smtClean="0">
                <a:latin typeface="Kristen ITC" pitchFamily="66" charset="0"/>
              </a:rPr>
              <a:t>” on your table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057400"/>
            <a:ext cx="8458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1. Christian étudie le français.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200400"/>
            <a:ext cx="69342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2.  Tu vas aller chez Olivier?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4953000"/>
            <a:ext cx="6858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3. J’écoute la radio.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38499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écoute</a:t>
            </a:r>
            <a:r>
              <a:rPr lang="en-US" sz="2800" dirty="0" smtClean="0">
                <a:latin typeface="Kristen ITC" pitchFamily="66" charset="0"/>
              </a:rPr>
              <a:t> la cassette et </a:t>
            </a:r>
            <a:r>
              <a:rPr lang="en-US" sz="2800" dirty="0" err="1" smtClean="0">
                <a:latin typeface="Kristen ITC" pitchFamily="66" charset="0"/>
              </a:rPr>
              <a:t>regardez</a:t>
            </a:r>
            <a:r>
              <a:rPr lang="en-US" sz="2800" dirty="0" smtClean="0">
                <a:latin typeface="Kristen ITC" pitchFamily="66" charset="0"/>
              </a:rPr>
              <a:t> les phrases.  Ne les </a:t>
            </a:r>
            <a:r>
              <a:rPr lang="en-US" sz="2800" dirty="0" err="1" smtClean="0">
                <a:latin typeface="Kristen ITC" pitchFamily="66" charset="0"/>
              </a:rPr>
              <a:t>copiez</a:t>
            </a:r>
            <a:r>
              <a:rPr lang="en-US" sz="2800" dirty="0" smtClean="0">
                <a:latin typeface="Kristen ITC" pitchFamily="66" charset="0"/>
              </a:rPr>
              <a:t> pas!!  </a:t>
            </a:r>
            <a:r>
              <a:rPr lang="en-US" sz="2800" dirty="0" err="1" smtClean="0">
                <a:latin typeface="Kristen ITC" pitchFamily="66" charset="0"/>
              </a:rPr>
              <a:t>Ecrivez</a:t>
            </a:r>
            <a:r>
              <a:rPr lang="en-US" sz="2800" dirty="0" smtClean="0">
                <a:latin typeface="Kristen ITC" pitchFamily="66" charset="0"/>
              </a:rPr>
              <a:t> “</a:t>
            </a:r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” </a:t>
            </a:r>
            <a:r>
              <a:rPr lang="en-US" sz="2800" dirty="0" err="1" smtClean="0">
                <a:latin typeface="Kristen ITC" pitchFamily="66" charset="0"/>
              </a:rPr>
              <a:t>ou</a:t>
            </a:r>
            <a:r>
              <a:rPr lang="en-US" sz="2800" dirty="0" smtClean="0">
                <a:latin typeface="Kristen ITC" pitchFamily="66" charset="0"/>
              </a:rPr>
              <a:t> “</a:t>
            </a:r>
            <a:r>
              <a:rPr lang="en-US" sz="2800" dirty="0" err="1" smtClean="0">
                <a:latin typeface="Kristen ITC" pitchFamily="66" charset="0"/>
              </a:rPr>
              <a:t>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soir</a:t>
            </a:r>
            <a:r>
              <a:rPr lang="en-US" sz="2800" dirty="0" smtClean="0">
                <a:latin typeface="Kristen ITC" pitchFamily="66" charset="0"/>
              </a:rPr>
              <a:t>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057400"/>
            <a:ext cx="8458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4. Il va arriver à neuf heures.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200400"/>
            <a:ext cx="6934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5.  Elles y vont ensemble.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4648200"/>
            <a:ext cx="6858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6. Elle va être belle!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38499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écoute</a:t>
            </a:r>
            <a:r>
              <a:rPr lang="en-US" sz="2800" dirty="0" smtClean="0">
                <a:latin typeface="Kristen ITC" pitchFamily="66" charset="0"/>
              </a:rPr>
              <a:t> la cassette et </a:t>
            </a:r>
            <a:r>
              <a:rPr lang="en-US" sz="2800" dirty="0" err="1" smtClean="0">
                <a:latin typeface="Kristen ITC" pitchFamily="66" charset="0"/>
              </a:rPr>
              <a:t>regardez</a:t>
            </a:r>
            <a:r>
              <a:rPr lang="en-US" sz="2800" dirty="0" smtClean="0">
                <a:latin typeface="Kristen ITC" pitchFamily="66" charset="0"/>
              </a:rPr>
              <a:t> les phrases.  Ne les </a:t>
            </a:r>
            <a:r>
              <a:rPr lang="en-US" sz="2800" dirty="0" err="1" smtClean="0">
                <a:latin typeface="Kristen ITC" pitchFamily="66" charset="0"/>
              </a:rPr>
              <a:t>copiez</a:t>
            </a:r>
            <a:r>
              <a:rPr lang="en-US" sz="2800" dirty="0" smtClean="0">
                <a:latin typeface="Kristen ITC" pitchFamily="66" charset="0"/>
              </a:rPr>
              <a:t> pas!!  </a:t>
            </a:r>
            <a:r>
              <a:rPr lang="en-US" sz="2800" dirty="0" err="1" smtClean="0">
                <a:latin typeface="Kristen ITC" pitchFamily="66" charset="0"/>
              </a:rPr>
              <a:t>Ecrivez</a:t>
            </a:r>
            <a:r>
              <a:rPr lang="en-US" sz="2800" dirty="0" smtClean="0">
                <a:latin typeface="Kristen ITC" pitchFamily="66" charset="0"/>
              </a:rPr>
              <a:t> “</a:t>
            </a:r>
            <a:r>
              <a:rPr lang="en-US" sz="2800" dirty="0" err="1" smtClean="0">
                <a:latin typeface="Kristen ITC" pitchFamily="66" charset="0"/>
              </a:rPr>
              <a:t>maintenant</a:t>
            </a:r>
            <a:r>
              <a:rPr lang="en-US" sz="2800" dirty="0" smtClean="0">
                <a:latin typeface="Kristen ITC" pitchFamily="66" charset="0"/>
              </a:rPr>
              <a:t>” </a:t>
            </a:r>
            <a:r>
              <a:rPr lang="en-US" sz="2800" dirty="0" err="1" smtClean="0">
                <a:latin typeface="Kristen ITC" pitchFamily="66" charset="0"/>
              </a:rPr>
              <a:t>ou</a:t>
            </a:r>
            <a:r>
              <a:rPr lang="en-US" sz="2800" dirty="0" smtClean="0">
                <a:latin typeface="Kristen ITC" pitchFamily="66" charset="0"/>
              </a:rPr>
              <a:t> “</a:t>
            </a:r>
            <a:r>
              <a:rPr lang="en-US" sz="2800" dirty="0" err="1" smtClean="0">
                <a:latin typeface="Kristen ITC" pitchFamily="66" charset="0"/>
              </a:rPr>
              <a:t>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soir</a:t>
            </a:r>
            <a:r>
              <a:rPr lang="en-US" sz="2800" dirty="0" smtClean="0">
                <a:latin typeface="Kristen ITC" pitchFamily="66" charset="0"/>
              </a:rPr>
              <a:t>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057400"/>
            <a:ext cx="84582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7. Vous n’allez pas manger?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200400"/>
            <a:ext cx="69342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8.  Qu’est-ce que vous allez regarder à la télé?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077218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err="1" smtClean="0">
                <a:latin typeface="Kristen ITC" pitchFamily="66" charset="0"/>
              </a:rPr>
              <a:t>Aller</a:t>
            </a:r>
            <a:r>
              <a:rPr lang="en-US" sz="3600" b="1" u="sng" dirty="0" smtClean="0">
                <a:latin typeface="Kristen ITC" pitchFamily="66" charset="0"/>
              </a:rPr>
              <a:t> + </a:t>
            </a:r>
            <a:r>
              <a:rPr lang="en-US" sz="3600" b="1" u="sng" dirty="0" err="1" smtClean="0">
                <a:latin typeface="Kristen ITC" pitchFamily="66" charset="0"/>
              </a:rPr>
              <a:t>infinitf</a:t>
            </a:r>
            <a:endParaRPr lang="en-US" sz="3600" b="1" u="sng" dirty="0" smtClean="0">
              <a:latin typeface="Kristen ITC" pitchFamily="66" charset="0"/>
            </a:endParaRPr>
          </a:p>
          <a:p>
            <a:pPr algn="ctr"/>
            <a:r>
              <a:rPr lang="en-US" sz="2800" i="1" dirty="0" smtClean="0">
                <a:latin typeface="Kristen ITC" pitchFamily="66" charset="0"/>
              </a:rPr>
              <a:t>Les </a:t>
            </a:r>
            <a:r>
              <a:rPr lang="en-US" sz="2800" i="1" dirty="0" err="1" smtClean="0">
                <a:latin typeface="Kristen ITC" pitchFamily="66" charset="0"/>
              </a:rPr>
              <a:t>réponses</a:t>
            </a:r>
            <a:r>
              <a:rPr lang="en-US" sz="2800" i="1" dirty="0" smtClean="0">
                <a:latin typeface="Kristen ITC" pitchFamily="66" charset="0"/>
              </a:rPr>
              <a:t>:</a:t>
            </a:r>
            <a:endParaRPr lang="en-US" sz="2800" i="1" u="sng" dirty="0">
              <a:latin typeface="Kristen ITC" pitchFamily="66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52397" y="1828800"/>
          <a:ext cx="8686805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533"/>
                <a:gridCol w="791409"/>
                <a:gridCol w="791409"/>
                <a:gridCol w="791409"/>
                <a:gridCol w="791409"/>
                <a:gridCol w="791409"/>
                <a:gridCol w="791409"/>
                <a:gridCol w="791409"/>
                <a:gridCol w="791409"/>
              </a:tblGrid>
              <a:tr h="370840"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1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2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3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4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5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6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7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8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latin typeface="Kristen ITC" pitchFamily="66" charset="0"/>
                        </a:rPr>
                        <a:t>Maintenant</a:t>
                      </a:r>
                      <a:endParaRPr lang="en-US" sz="2800" b="1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(now)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latin typeface="Kristen ITC" pitchFamily="66" charset="0"/>
                        </a:rPr>
                        <a:t>Ce</a:t>
                      </a:r>
                      <a:r>
                        <a:rPr lang="en-US" sz="2800" b="1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800" b="1" dirty="0" err="1" smtClean="0">
                          <a:latin typeface="Kristen ITC" pitchFamily="66" charset="0"/>
                        </a:rPr>
                        <a:t>soir</a:t>
                      </a:r>
                      <a:endParaRPr lang="en-US" sz="2800" b="1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800" b="1" dirty="0" smtClean="0">
                          <a:latin typeface="Kristen ITC" pitchFamily="66" charset="0"/>
                        </a:rPr>
                        <a:t>(this evening)</a:t>
                      </a:r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latin typeface="Kristen ITC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1815882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u="sng" smtClean="0">
                <a:latin typeface="Kristen ITC" pitchFamily="66" charset="0"/>
              </a:rPr>
              <a:t>Donnez</a:t>
            </a:r>
            <a:r>
              <a:rPr lang="fr-FR" sz="2800" u="sng" smtClean="0">
                <a:latin typeface="Kristen ITC" pitchFamily="66" charset="0"/>
              </a:rPr>
              <a:t> des réponses </a:t>
            </a:r>
            <a:r>
              <a:rPr lang="fr-FR" sz="2800" u="sng" smtClean="0">
                <a:latin typeface="Kristen ITC" pitchFamily="66" charset="0"/>
              </a:rPr>
              <a:t>personnelles.</a:t>
            </a:r>
            <a:endParaRPr lang="fr-FR" sz="2800" u="sng" smtClean="0">
              <a:latin typeface="Kristen ITC" pitchFamily="66" charset="0"/>
            </a:endParaRPr>
          </a:p>
          <a:p>
            <a:pPr algn="ctr"/>
            <a:r>
              <a:rPr lang="fr-FR" sz="2800" smtClean="0">
                <a:latin typeface="Kristen ITC" pitchFamily="66" charset="0"/>
              </a:rPr>
              <a:t>1</a:t>
            </a:r>
            <a:r>
              <a:rPr lang="fr-FR" sz="2800" smtClean="0">
                <a:latin typeface="Kristen ITC" pitchFamily="66" charset="0"/>
              </a:rPr>
              <a:t>. Ecrivez des phrases </a:t>
            </a:r>
            <a:r>
              <a:rPr lang="fr-FR" sz="2800" smtClean="0">
                <a:latin typeface="Kristen ITC" pitchFamily="66" charset="0"/>
              </a:rPr>
              <a:t>complètes.</a:t>
            </a:r>
            <a:endParaRPr lang="fr-FR" sz="2800" smtClean="0">
              <a:latin typeface="Kristen ITC" pitchFamily="66" charset="0"/>
            </a:endParaRPr>
          </a:p>
          <a:p>
            <a:pPr algn="ctr"/>
            <a:r>
              <a:rPr lang="fr-FR" sz="2800" smtClean="0">
                <a:latin typeface="Kristen ITC" pitchFamily="66" charset="0"/>
              </a:rPr>
              <a:t>2</a:t>
            </a:r>
            <a:r>
              <a:rPr lang="fr-FR" sz="2800" smtClean="0">
                <a:latin typeface="Kristen ITC" pitchFamily="66" charset="0"/>
              </a:rPr>
              <a:t>. Posez les questions à un partenaire et écoutez leurs </a:t>
            </a:r>
            <a:r>
              <a:rPr lang="fr-FR" sz="2800" smtClean="0">
                <a:latin typeface="Kristen ITC" pitchFamily="66" charset="0"/>
              </a:rPr>
              <a:t>réponses</a:t>
            </a:r>
            <a:r>
              <a:rPr lang="fr-FR" sz="2800" smtClean="0">
                <a:latin typeface="Kristen ITC" pitchFamily="66" charset="0"/>
              </a:rPr>
              <a:t>.</a:t>
            </a:r>
            <a:endParaRPr lang="fr-FR" sz="280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286000"/>
            <a:ext cx="8763000" cy="70788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1.  Ce soir, tu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regarder</a:t>
            </a:r>
            <a:r>
              <a:rPr lang="fr-FR" sz="4000" dirty="0" smtClean="0">
                <a:latin typeface="Kristen ITC" pitchFamily="66" charset="0"/>
              </a:rPr>
              <a:t> la télé ?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465110"/>
            <a:ext cx="1676400" cy="2392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2400" y="3352800"/>
            <a:ext cx="75438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2.  Tu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inviter</a:t>
            </a:r>
            <a:r>
              <a:rPr lang="fr-FR" sz="4000" dirty="0" smtClean="0">
                <a:latin typeface="Kristen ITC" pitchFamily="66" charset="0"/>
              </a:rPr>
              <a:t> tes profs au restaurant ?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5153561"/>
            <a:ext cx="6858000" cy="1323439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3.  Tu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vas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parler</a:t>
            </a:r>
            <a:r>
              <a:rPr lang="fr-FR" sz="4000" dirty="0" smtClean="0">
                <a:latin typeface="Kristen ITC" pitchFamily="66" charset="0"/>
              </a:rPr>
              <a:t> français avec tes amis ? 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432</Words>
  <Application>Microsoft Office PowerPoint</Application>
  <PresentationFormat>On-screen Show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18</cp:revision>
  <dcterms:created xsi:type="dcterms:W3CDTF">2011-04-18T10:52:18Z</dcterms:created>
  <dcterms:modified xsi:type="dcterms:W3CDTF">2011-04-20T11:35:55Z</dcterms:modified>
</cp:coreProperties>
</file>